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57" r:id="rId4"/>
    <p:sldId id="262" r:id="rId5"/>
    <p:sldId id="260" r:id="rId7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8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248"/>
        <p:guide pos="3864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80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66.xml"/><Relationship Id="rId6" Type="http://schemas.openxmlformats.org/officeDocument/2006/relationships/image" Target="../media/image3.jpeg"/><Relationship Id="rId5" Type="http://schemas.openxmlformats.org/officeDocument/2006/relationships/tags" Target="../tags/tag65.xml"/><Relationship Id="rId4" Type="http://schemas.openxmlformats.org/officeDocument/2006/relationships/image" Target="../media/image2.jpeg"/><Relationship Id="rId3" Type="http://schemas.openxmlformats.org/officeDocument/2006/relationships/tags" Target="../tags/tag64.xml"/><Relationship Id="rId2" Type="http://schemas.openxmlformats.org/officeDocument/2006/relationships/image" Target="../media/image1.jpeg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70.xml"/><Relationship Id="rId6" Type="http://schemas.openxmlformats.org/officeDocument/2006/relationships/image" Target="../media/image6.png"/><Relationship Id="rId5" Type="http://schemas.openxmlformats.org/officeDocument/2006/relationships/tags" Target="../tags/tag69.xml"/><Relationship Id="rId4" Type="http://schemas.openxmlformats.org/officeDocument/2006/relationships/image" Target="../media/image5.png"/><Relationship Id="rId3" Type="http://schemas.openxmlformats.org/officeDocument/2006/relationships/tags" Target="../tags/tag68.xml"/><Relationship Id="rId2" Type="http://schemas.openxmlformats.org/officeDocument/2006/relationships/image" Target="../media/image4.png"/><Relationship Id="rId1" Type="http://schemas.openxmlformats.org/officeDocument/2006/relationships/tags" Target="../tags/tag67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75.xml"/><Relationship Id="rId7" Type="http://schemas.openxmlformats.org/officeDocument/2006/relationships/image" Target="../media/image9.png"/><Relationship Id="rId6" Type="http://schemas.openxmlformats.org/officeDocument/2006/relationships/tags" Target="../tags/tag74.xml"/><Relationship Id="rId5" Type="http://schemas.openxmlformats.org/officeDocument/2006/relationships/tags" Target="../tags/tag73.xml"/><Relationship Id="rId4" Type="http://schemas.openxmlformats.org/officeDocument/2006/relationships/image" Target="../media/image8.png"/><Relationship Id="rId3" Type="http://schemas.openxmlformats.org/officeDocument/2006/relationships/tags" Target="../tags/tag72.xml"/><Relationship Id="rId2" Type="http://schemas.openxmlformats.org/officeDocument/2006/relationships/image" Target="../media/image7.png"/><Relationship Id="rId10" Type="http://schemas.openxmlformats.org/officeDocument/2006/relationships/notesSlide" Target="../notesSlides/notesSlide1.xml"/><Relationship Id="rId1" Type="http://schemas.openxmlformats.org/officeDocument/2006/relationships/tags" Target="../tags/tag7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4" Type="http://schemas.openxmlformats.org/officeDocument/2006/relationships/image" Target="../media/image11.png"/><Relationship Id="rId3" Type="http://schemas.openxmlformats.org/officeDocument/2006/relationships/tags" Target="../tags/tag77.xml"/><Relationship Id="rId2" Type="http://schemas.openxmlformats.org/officeDocument/2006/relationships/image" Target="../media/image10.png"/><Relationship Id="rId1" Type="http://schemas.openxmlformats.org/officeDocument/2006/relationships/tags" Target="../tags/tag7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/>
          <p:cNvSpPr txBox="1"/>
          <p:nvPr/>
        </p:nvSpPr>
        <p:spPr>
          <a:xfrm>
            <a:off x="782955" y="894080"/>
            <a:ext cx="236537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/>
              <a:t>第一步：</a:t>
            </a:r>
            <a:r>
              <a:rPr sz="1400"/>
              <a:t>手机扫码关注武汉轻工大学继续教育学院微信公众号</a:t>
            </a:r>
            <a:endParaRPr lang="en-US" altLang="zh-CN" sz="1400"/>
          </a:p>
        </p:txBody>
      </p:sp>
      <p:sp>
        <p:nvSpPr>
          <p:cNvPr id="19" name="文本框 18"/>
          <p:cNvSpPr txBox="1"/>
          <p:nvPr/>
        </p:nvSpPr>
        <p:spPr>
          <a:xfrm>
            <a:off x="4130675" y="894080"/>
            <a:ext cx="2540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/>
              <a:t>第二步：点击学习平台进入成人教育</a:t>
            </a:r>
            <a:endParaRPr lang="zh-CN" altLang="en-US" sz="1400"/>
          </a:p>
        </p:txBody>
      </p:sp>
      <p:sp>
        <p:nvSpPr>
          <p:cNvPr id="21" name="文本框 20"/>
          <p:cNvSpPr txBox="1"/>
          <p:nvPr/>
        </p:nvSpPr>
        <p:spPr>
          <a:xfrm>
            <a:off x="8549640" y="882650"/>
            <a:ext cx="26911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/>
              <a:t>第三步：输入用户名为Q身份证号码，初始密码66666</a:t>
            </a:r>
            <a:r>
              <a:rPr lang="en-US" altLang="zh-CN" sz="1400"/>
              <a:t>6</a:t>
            </a:r>
            <a:endParaRPr lang="en-US" altLang="zh-CN" sz="1400"/>
          </a:p>
        </p:txBody>
      </p:sp>
      <p:pic>
        <p:nvPicPr>
          <p:cNvPr id="8" name="图片 8" descr="武汉轻工微信公众号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14400" y="2270125"/>
            <a:ext cx="1972945" cy="197294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文本框 3"/>
          <p:cNvSpPr txBox="1"/>
          <p:nvPr/>
        </p:nvSpPr>
        <p:spPr>
          <a:xfrm>
            <a:off x="1617345" y="173990"/>
            <a:ext cx="8629015" cy="60833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000" b="1"/>
              <a:t>武汉轻工大学</a:t>
            </a:r>
            <a:r>
              <a:rPr lang="en-US" altLang="zh-CN" sz="2000" b="1"/>
              <a:t>2024</a:t>
            </a:r>
            <a:r>
              <a:rPr lang="zh-CN" altLang="en-US" sz="2000" b="1"/>
              <a:t>级成人高等学历继续教育新生入学报道流程</a:t>
            </a:r>
            <a:endParaRPr lang="zh-CN" altLang="en-US" sz="2000" b="1"/>
          </a:p>
        </p:txBody>
      </p:sp>
      <p:pic>
        <p:nvPicPr>
          <p:cNvPr id="100" name="图片 99"/>
          <p:cNvPicPr/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274820" y="1747520"/>
            <a:ext cx="2520000" cy="4680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1" name="图片 100"/>
          <p:cNvPicPr/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8701405" y="1747520"/>
            <a:ext cx="2520000" cy="468000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7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781050" y="508635"/>
            <a:ext cx="283400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/>
              <a:t>第四步：点击入学报到</a:t>
            </a:r>
            <a:endParaRPr lang="zh-CN" altLang="en-US" sz="1400"/>
          </a:p>
        </p:txBody>
      </p:sp>
      <p:sp>
        <p:nvSpPr>
          <p:cNvPr id="8" name="文本框 7"/>
          <p:cNvSpPr txBox="1"/>
          <p:nvPr/>
        </p:nvSpPr>
        <p:spPr>
          <a:xfrm>
            <a:off x="4572635" y="508635"/>
            <a:ext cx="258699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/>
              <a:t>第</a:t>
            </a:r>
            <a:r>
              <a:rPr lang="zh-CN" altLang="en-US" sz="1400"/>
              <a:t>五步：按照要求上传身份证照片系统自动读取信息并核对，再点下一步</a:t>
            </a:r>
            <a:endParaRPr lang="zh-CN" altLang="en-US" sz="1400"/>
          </a:p>
        </p:txBody>
      </p:sp>
      <p:sp>
        <p:nvSpPr>
          <p:cNvPr id="9" name="文本框 8"/>
          <p:cNvSpPr txBox="1"/>
          <p:nvPr/>
        </p:nvSpPr>
        <p:spPr>
          <a:xfrm>
            <a:off x="8478520" y="508635"/>
            <a:ext cx="256286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/>
              <a:t>第六步：打开手机摄像头拍照权限，调整好角度和周围光线，完成人像采集</a:t>
            </a:r>
            <a:endParaRPr lang="zh-CN" altLang="en-US" sz="1400"/>
          </a:p>
        </p:txBody>
      </p:sp>
      <p:pic>
        <p:nvPicPr>
          <p:cNvPr id="5" name="图片 4"/>
          <p:cNvPicPr/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781050" y="1293495"/>
            <a:ext cx="2520000" cy="46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图片 5"/>
          <p:cNvPicPr/>
          <p:nvPr>
            <p:custDataLst>
              <p:tags r:id="rId3"/>
            </p:custDataLst>
          </p:nvPr>
        </p:nvPicPr>
        <p:blipFill>
          <a:blip r:embed="rId4"/>
          <a:srcRect b="5897"/>
          <a:stretch>
            <a:fillRect/>
          </a:stretch>
        </p:blipFill>
        <p:spPr>
          <a:xfrm>
            <a:off x="4695190" y="1293495"/>
            <a:ext cx="2520000" cy="46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图片 9"/>
          <p:cNvPicPr/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8609330" y="1293495"/>
            <a:ext cx="2520000" cy="46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custDataLst>
      <p:tags r:id="rId7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781050" y="461010"/>
            <a:ext cx="28340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/>
              <a:t>第七步：“点我去比对”系统自动完成比对</a:t>
            </a:r>
            <a:endParaRPr lang="zh-CN" altLang="en-US" sz="1400"/>
          </a:p>
        </p:txBody>
      </p:sp>
      <p:sp>
        <p:nvSpPr>
          <p:cNvPr id="8" name="文本框 7"/>
          <p:cNvSpPr txBox="1"/>
          <p:nvPr/>
        </p:nvSpPr>
        <p:spPr>
          <a:xfrm>
            <a:off x="4718050" y="461010"/>
            <a:ext cx="25869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/>
              <a:t>第八步：系统显示各项照片比对</a:t>
            </a:r>
            <a:r>
              <a:rPr lang="zh-CN" altLang="en-US" sz="1400"/>
              <a:t>结果</a:t>
            </a:r>
            <a:endParaRPr lang="zh-CN" altLang="en-US" sz="1400"/>
          </a:p>
        </p:txBody>
      </p:sp>
      <p:pic>
        <p:nvPicPr>
          <p:cNvPr id="23" name="图片 11"/>
          <p:cNvPicPr/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37578" y="1459230"/>
            <a:ext cx="2520000" cy="46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" name="图片 8"/>
          <p:cNvPicPr/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8516620" y="1459230"/>
            <a:ext cx="2520315" cy="46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3" name="文本框 2"/>
          <p:cNvSpPr txBox="1"/>
          <p:nvPr>
            <p:custDataLst>
              <p:tags r:id="rId5"/>
            </p:custDataLst>
          </p:nvPr>
        </p:nvSpPr>
        <p:spPr>
          <a:xfrm>
            <a:off x="8516620" y="461010"/>
            <a:ext cx="25869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/>
              <a:t>第九步：</a:t>
            </a:r>
            <a:r>
              <a:rPr lang="zh-CN" altLang="en-US" sz="1400">
                <a:sym typeface="+mn-ea"/>
              </a:rPr>
              <a:t>入学审核中档案资料填写</a:t>
            </a:r>
            <a:endParaRPr lang="zh-CN" altLang="en-US" sz="1400"/>
          </a:p>
        </p:txBody>
      </p:sp>
      <p:pic>
        <p:nvPicPr>
          <p:cNvPr id="28" name="图片 12"/>
          <p:cNvPicPr/>
          <p:nvPr>
            <p:custDataLst>
              <p:tags r:id="rId6"/>
            </p:custDataLst>
          </p:nvPr>
        </p:nvPicPr>
        <p:blipFill>
          <a:blip r:embed="rId7"/>
          <a:srcRect t="12998"/>
          <a:stretch>
            <a:fillRect/>
          </a:stretch>
        </p:blipFill>
        <p:spPr>
          <a:xfrm>
            <a:off x="4836160" y="1458913"/>
            <a:ext cx="2520000" cy="46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custDataLst>
      <p:tags r:id="rId8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9" name="图片 16"/>
          <p:cNvPicPr/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4918710" y="1228090"/>
            <a:ext cx="2520000" cy="46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文本框 4"/>
          <p:cNvSpPr txBox="1"/>
          <p:nvPr/>
        </p:nvSpPr>
        <p:spPr>
          <a:xfrm>
            <a:off x="4835525" y="403225"/>
            <a:ext cx="28340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/>
              <a:t>第</a:t>
            </a:r>
            <a:r>
              <a:rPr lang="zh-CN" altLang="en-US" sz="1400"/>
              <a:t>十一步：</a:t>
            </a:r>
            <a:r>
              <a:rPr lang="zh-CN" altLang="en-US" sz="1400">
                <a:sym typeface="+mn-ea"/>
              </a:rPr>
              <a:t>进行最后的信息确认，核对本人信息预览入学登记表</a:t>
            </a:r>
            <a:endParaRPr lang="zh-CN" altLang="en-US" sz="1400"/>
          </a:p>
        </p:txBody>
      </p:sp>
      <p:pic>
        <p:nvPicPr>
          <p:cNvPr id="4" name="图片 3"/>
          <p:cNvPicPr/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973455" y="1228090"/>
            <a:ext cx="2520000" cy="46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文本框 8"/>
          <p:cNvSpPr txBox="1"/>
          <p:nvPr>
            <p:custDataLst>
              <p:tags r:id="rId5"/>
            </p:custDataLst>
          </p:nvPr>
        </p:nvSpPr>
        <p:spPr>
          <a:xfrm>
            <a:off x="800735" y="403225"/>
            <a:ext cx="286639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/>
              <a:t>第</a:t>
            </a:r>
            <a:r>
              <a:rPr lang="zh-CN" altLang="en-US" sz="1400"/>
              <a:t>十步：</a:t>
            </a:r>
            <a:r>
              <a:rPr lang="zh-CN" altLang="en-US" sz="1400">
                <a:sym typeface="+mn-ea"/>
              </a:rPr>
              <a:t>专升本学生需上传专科毕业证照片及专科电子注册备案表（其他层次学生可略过此步骤）</a:t>
            </a:r>
            <a:endParaRPr lang="zh-CN" altLang="en-US" sz="1400">
              <a:sym typeface="+mn-ea"/>
            </a:endParaRPr>
          </a:p>
        </p:txBody>
      </p:sp>
    </p:spTree>
    <p:custDataLst>
      <p:tags r:id="rId6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PP_MARK_KEY" val="a9bba0ee-f9c1-4a4c-bd22-098fa31a0032"/>
  <p:tag name="COMMONDATA" val="eyJoZGlkIjoiYzk5NjlmYzliMDY0NTA0NDkzOTYwNGRlZmUyZTI5MTcifQ=="/>
  <p:tag name="commondata" val="eyJoZGlkIjoiNWYzM2ZlZDU0MWI0NDA5ZDVjMDI4NTdhZmYzMDkzOTkifQ==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WPS 演示</Application>
  <PresentationFormat>宽屏</PresentationFormat>
  <Paragraphs>24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刘京军</cp:lastModifiedBy>
  <cp:revision>189</cp:revision>
  <dcterms:created xsi:type="dcterms:W3CDTF">2019-06-19T02:08:00Z</dcterms:created>
  <dcterms:modified xsi:type="dcterms:W3CDTF">2024-01-15T07:29:39Z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2052-12.1.0.16120</vt:lpwstr>
  </property>
  <property fmtid="{D5CDD505-2E9C-101B-9397-08002B2CF9AE}" pid="3" name="ICV">
    <vt:lpwstr>E769861B964F4AB0A5F7F2EABB97281C_13</vt:lpwstr>
  </property>
</Properties>
</file>