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9" r:id="rId3"/>
    <p:sldId id="264" r:id="rId5"/>
    <p:sldId id="257" r:id="rId6"/>
    <p:sldId id="262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5" userDrawn="1">
          <p15:clr>
            <a:srgbClr val="A4A3A4"/>
          </p15:clr>
        </p15:guide>
        <p15:guide id="2" pos="39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95"/>
        <p:guide pos="392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84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7.xml"/><Relationship Id="rId7" Type="http://schemas.openxmlformats.org/officeDocument/2006/relationships/image" Target="../media/image3.png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2.png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0" Type="http://schemas.openxmlformats.org/officeDocument/2006/relationships/notesSlide" Target="../notesSlides/notesSlide1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image" Target="../media/image5.png"/><Relationship Id="rId5" Type="http://schemas.openxmlformats.org/officeDocument/2006/relationships/tags" Target="../tags/tag71.xml"/><Relationship Id="rId4" Type="http://schemas.openxmlformats.org/officeDocument/2006/relationships/image" Target="../media/image4.png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74.xml"/><Relationship Id="rId1" Type="http://schemas.openxmlformats.org/officeDocument/2006/relationships/tags" Target="../tags/tag68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80.xml"/><Relationship Id="rId8" Type="http://schemas.openxmlformats.org/officeDocument/2006/relationships/image" Target="../media/image9.png"/><Relationship Id="rId7" Type="http://schemas.openxmlformats.org/officeDocument/2006/relationships/tags" Target="../tags/tag79.xml"/><Relationship Id="rId6" Type="http://schemas.openxmlformats.org/officeDocument/2006/relationships/image" Target="../media/image8.png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image" Target="../media/image7.png"/><Relationship Id="rId2" Type="http://schemas.openxmlformats.org/officeDocument/2006/relationships/tags" Target="../tags/tag76.xml"/><Relationship Id="rId11" Type="http://schemas.openxmlformats.org/officeDocument/2006/relationships/notesSlide" Target="../notesSlides/notesSlide2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75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83.xml"/><Relationship Id="rId4" Type="http://schemas.openxmlformats.org/officeDocument/2006/relationships/image" Target="../media/image11.png"/><Relationship Id="rId3" Type="http://schemas.openxmlformats.org/officeDocument/2006/relationships/tags" Target="../tags/tag82.xml"/><Relationship Id="rId2" Type="http://schemas.openxmlformats.org/officeDocument/2006/relationships/image" Target="../media/image10.png"/><Relationship Id="rId1" Type="http://schemas.openxmlformats.org/officeDocument/2006/relationships/tags" Target="../tags/tag8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792480" y="894080"/>
            <a:ext cx="236537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第一步：手机</a:t>
            </a:r>
            <a:r>
              <a:rPr sz="1400"/>
              <a:t>微信扫码登录</a:t>
            </a:r>
            <a:endParaRPr lang="en-US" altLang="zh-CN" sz="1400"/>
          </a:p>
          <a:p>
            <a:endParaRPr lang="zh-CN" altLang="en-US" sz="1400"/>
          </a:p>
          <a:p>
            <a:r>
              <a:rPr lang="zh-CN" altLang="en-US" sz="1400"/>
              <a:t>电脑端登录网址：https://hbustedu.ls365.net/</a:t>
            </a:r>
            <a:endParaRPr lang="zh-CN" altLang="en-US" sz="1400"/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4415155" y="894080"/>
            <a:ext cx="3448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第二步：学生登录</a:t>
            </a:r>
            <a:endParaRPr lang="zh-CN" altLang="en-US" sz="1400"/>
          </a:p>
          <a:p>
            <a:r>
              <a:rPr lang="zh-CN" altLang="en-US" sz="1400" b="1">
                <a:sym typeface="+mn-ea"/>
              </a:rPr>
              <a:t>用户名</a:t>
            </a:r>
            <a:r>
              <a:rPr lang="en-US" altLang="zh-CN" sz="1400" b="1">
                <a:solidFill>
                  <a:srgbClr val="FF0000"/>
                </a:solidFill>
                <a:sym typeface="+mn-ea"/>
              </a:rPr>
              <a:t>K</a:t>
            </a:r>
            <a:r>
              <a:rPr lang="zh-CN" altLang="en-US" sz="1400" b="1">
                <a:solidFill>
                  <a:srgbClr val="FF0000"/>
                </a:solidFill>
                <a:sym typeface="+mn-ea"/>
              </a:rPr>
              <a:t>身份证号码</a:t>
            </a:r>
            <a:r>
              <a:rPr lang="en-US" altLang="zh-CN" sz="1400" b="1">
                <a:sym typeface="+mn-ea"/>
              </a:rPr>
              <a:t> </a:t>
            </a:r>
            <a:r>
              <a:rPr lang="zh-CN" altLang="en-US" sz="1400" b="1">
                <a:sym typeface="+mn-ea"/>
              </a:rPr>
              <a:t>初始密码：</a:t>
            </a:r>
            <a:r>
              <a:rPr lang="en-US" altLang="zh-CN" sz="1400" b="1">
                <a:solidFill>
                  <a:srgbClr val="FF0000"/>
                </a:solidFill>
                <a:sym typeface="+mn-ea"/>
              </a:rPr>
              <a:t>666666</a:t>
            </a:r>
            <a:endParaRPr lang="en-US" altLang="zh-CN" sz="14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64435" y="248920"/>
            <a:ext cx="77666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400">
                <a:solidFill>
                  <a:srgbClr val="FF0000"/>
                </a:solidFill>
              </a:rPr>
              <a:t>湖北科技学院</a:t>
            </a:r>
            <a:r>
              <a:rPr sz="2400">
                <a:solidFill>
                  <a:srgbClr val="FF0000"/>
                </a:solidFill>
              </a:rPr>
              <a:t>2024级成人教育——</a:t>
            </a:r>
            <a:r>
              <a:rPr lang="zh-CN" sz="2400">
                <a:solidFill>
                  <a:srgbClr val="FF0000"/>
                </a:solidFill>
              </a:rPr>
              <a:t>新生入学报到流程</a:t>
            </a:r>
            <a:endParaRPr lang="zh-CN" sz="2400">
              <a:solidFill>
                <a:srgbClr val="FF0000"/>
              </a:solidFill>
            </a:endParaRPr>
          </a:p>
        </p:txBody>
      </p:sp>
      <p:pic>
        <p:nvPicPr>
          <p:cNvPr id="4" name="图片 3" descr="1_1007746274_171_85_3_807452077_868ec5adb41e4d11a99f6259e88c38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55" y="2142490"/>
            <a:ext cx="2270760" cy="22707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图片 5"/>
          <p:cNvPicPr/>
          <p:nvPr>
            <p:custDataLst>
              <p:tags r:id="rId3"/>
            </p:custDataLst>
          </p:nvPr>
        </p:nvPicPr>
        <p:blipFill>
          <a:blip r:embed="rId4"/>
          <a:srcRect b="17044"/>
          <a:stretch>
            <a:fillRect/>
          </a:stretch>
        </p:blipFill>
        <p:spPr>
          <a:xfrm>
            <a:off x="4622800" y="1532255"/>
            <a:ext cx="2520000" cy="46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8549640" y="967105"/>
            <a:ext cx="23653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第三步：</a:t>
            </a:r>
            <a:r>
              <a:rPr lang="zh-CN" sz="1400"/>
              <a:t>点击入学报到</a:t>
            </a:r>
            <a:endParaRPr lang="zh-CN" sz="1400"/>
          </a:p>
        </p:txBody>
      </p:sp>
      <p:pic>
        <p:nvPicPr>
          <p:cNvPr id="9" name="图片 8"/>
          <p:cNvPicPr/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8458835" y="1532255"/>
            <a:ext cx="2520000" cy="468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custDataLst>
      <p:tags r:id="rId8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743585" y="524510"/>
            <a:ext cx="32905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第四步：</a:t>
            </a:r>
            <a:r>
              <a:rPr lang="zh-CN" altLang="en-US" sz="1400">
                <a:sym typeface="+mn-ea"/>
              </a:rPr>
              <a:t>按照要求上传身份证照片系统自动读取信息并核对，再点下一步</a:t>
            </a:r>
            <a:endParaRPr lang="zh-CN" altLang="en-US" sz="1400"/>
          </a:p>
        </p:txBody>
      </p:sp>
      <p:sp>
        <p:nvSpPr>
          <p:cNvPr id="21" name="文本框 20"/>
          <p:cNvSpPr txBox="1"/>
          <p:nvPr>
            <p:custDataLst>
              <p:tags r:id="rId2"/>
            </p:custDataLst>
          </p:nvPr>
        </p:nvSpPr>
        <p:spPr>
          <a:xfrm>
            <a:off x="4872990" y="524510"/>
            <a:ext cx="26911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第五步：</a:t>
            </a:r>
            <a:r>
              <a:rPr lang="zh-CN" altLang="en-US" sz="1400">
                <a:sym typeface="+mn-ea"/>
              </a:rPr>
              <a:t>上传蓝底电子证件照片</a:t>
            </a:r>
            <a:endParaRPr lang="zh-CN" altLang="en-US" sz="1400"/>
          </a:p>
        </p:txBody>
      </p:sp>
      <p:pic>
        <p:nvPicPr>
          <p:cNvPr id="7" name="图片 6"/>
          <p:cNvPicPr/>
          <p:nvPr>
            <p:custDataLst>
              <p:tags r:id="rId3"/>
            </p:custDataLst>
          </p:nvPr>
        </p:nvPicPr>
        <p:blipFill>
          <a:blip r:embed="rId4"/>
          <a:srcRect b="5897"/>
          <a:stretch>
            <a:fillRect/>
          </a:stretch>
        </p:blipFill>
        <p:spPr>
          <a:xfrm>
            <a:off x="1179830" y="1184275"/>
            <a:ext cx="2520000" cy="46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图片 9"/>
          <p:cNvPicPr/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134610" y="1184275"/>
            <a:ext cx="2520000" cy="46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8828405" y="524510"/>
            <a:ext cx="258699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第六步：</a:t>
            </a:r>
            <a:r>
              <a:rPr lang="zh-CN" altLang="en-US" sz="1400">
                <a:sym typeface="+mn-ea"/>
              </a:rPr>
              <a:t>打开手机摄像头拍照权限，调整好角度和周围光线，完成人像采集</a:t>
            </a:r>
            <a:endParaRPr lang="zh-CN" altLang="en-US" sz="1400"/>
          </a:p>
          <a:p>
            <a:endParaRPr lang="zh-CN" altLang="en-US" sz="1400"/>
          </a:p>
        </p:txBody>
      </p:sp>
      <p:pic>
        <p:nvPicPr>
          <p:cNvPr id="8" name="图片 9"/>
          <p:cNvPicPr/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8895080" y="1261745"/>
            <a:ext cx="2520000" cy="46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15340" y="516890"/>
            <a:ext cx="26962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第七步：</a:t>
            </a:r>
            <a:r>
              <a:rPr lang="zh-CN" altLang="en-US" sz="1400">
                <a:sym typeface="+mn-ea"/>
              </a:rPr>
              <a:t>“点我去比对”系统自动完成比对，并显示比对结果</a:t>
            </a:r>
            <a:endParaRPr lang="zh-CN" altLang="en-US" sz="1400"/>
          </a:p>
        </p:txBody>
      </p:sp>
      <p:pic>
        <p:nvPicPr>
          <p:cNvPr id="10" name="图片 11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90918" y="1303655"/>
            <a:ext cx="2520000" cy="46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4605655" y="516890"/>
            <a:ext cx="292354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第八步：</a:t>
            </a:r>
            <a:r>
              <a:rPr lang="zh-CN" altLang="en-US" sz="1400">
                <a:sym typeface="+mn-ea"/>
              </a:rPr>
              <a:t>如录取照片与证件照</a:t>
            </a:r>
            <a:r>
              <a:rPr sz="1400">
                <a:sym typeface="+mn-ea"/>
              </a:rPr>
              <a:t>对比不通过</a:t>
            </a:r>
            <a:r>
              <a:rPr lang="zh-CN" altLang="en-US" sz="1400">
                <a:sym typeface="+mn-ea"/>
              </a:rPr>
              <a:t>，可选择重新上传身份证或签订协议</a:t>
            </a:r>
            <a:endParaRPr lang="zh-CN" altLang="en-US" sz="1400">
              <a:sym typeface="+mn-ea"/>
            </a:endParaRPr>
          </a:p>
        </p:txBody>
      </p:sp>
      <p:pic>
        <p:nvPicPr>
          <p:cNvPr id="12" name="图片 11"/>
          <p:cNvPicPr/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835525" y="1303655"/>
            <a:ext cx="2520000" cy="46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文本框 2"/>
          <p:cNvSpPr txBox="1"/>
          <p:nvPr/>
        </p:nvSpPr>
        <p:spPr>
          <a:xfrm>
            <a:off x="8623300" y="566420"/>
            <a:ext cx="28340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第九步：</a:t>
            </a:r>
            <a:r>
              <a:rPr lang="zh-CN" altLang="en-US" sz="1400">
                <a:sym typeface="+mn-ea"/>
              </a:rPr>
              <a:t>入学审核中档案资料填写</a:t>
            </a:r>
            <a:endParaRPr lang="zh-CN" altLang="en-US" sz="1400"/>
          </a:p>
        </p:txBody>
      </p:sp>
      <p:pic>
        <p:nvPicPr>
          <p:cNvPr id="2" name="图片 8"/>
          <p:cNvPicPr/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8777923" y="1303655"/>
            <a:ext cx="2520000" cy="46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custDataLst>
      <p:tags r:id="rId9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067435" y="461010"/>
            <a:ext cx="284988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第十步：</a:t>
            </a:r>
            <a:r>
              <a:rPr lang="zh-CN" altLang="en-US" sz="1400">
                <a:sym typeface="+mn-ea"/>
              </a:rPr>
              <a:t>专升本学生需上传专科毕业证照片及专科电子注册备案表（其他层次学生可略过此步骤）</a:t>
            </a:r>
            <a:endParaRPr lang="zh-CN" altLang="en-US" sz="1400"/>
          </a:p>
        </p:txBody>
      </p:sp>
      <p:sp>
        <p:nvSpPr>
          <p:cNvPr id="9" name="文本框 8"/>
          <p:cNvSpPr txBox="1"/>
          <p:nvPr/>
        </p:nvSpPr>
        <p:spPr>
          <a:xfrm>
            <a:off x="4640580" y="508635"/>
            <a:ext cx="3199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第十一步：</a:t>
            </a:r>
            <a:r>
              <a:rPr lang="zh-CN" altLang="en-US" sz="1400">
                <a:sym typeface="+mn-ea"/>
              </a:rPr>
              <a:t>进行最后的信息确认，核对本人信息预览入学登记表</a:t>
            </a:r>
            <a:endParaRPr lang="zh-CN" altLang="en-US" sz="1400"/>
          </a:p>
        </p:txBody>
      </p:sp>
      <p:pic>
        <p:nvPicPr>
          <p:cNvPr id="10" name="图片 9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32535" y="1198245"/>
            <a:ext cx="2520000" cy="46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" name="图片 16"/>
          <p:cNvPicPr/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980305" y="1198245"/>
            <a:ext cx="2520000" cy="46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1" name="文本框 10"/>
          <p:cNvSpPr txBox="1"/>
          <p:nvPr/>
        </p:nvSpPr>
        <p:spPr>
          <a:xfrm>
            <a:off x="1598295" y="4999990"/>
            <a:ext cx="1976755" cy="8782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000">
                <a:solidFill>
                  <a:srgbClr val="FF0000"/>
                </a:solidFill>
              </a:rPr>
              <a:t>年代久远的专科学历可上传学信网认证报告，识别读取不到信息，可在框内手动输入。</a:t>
            </a:r>
            <a:endParaRPr lang="zh-CN" altLang="en-US" sz="1000">
              <a:solidFill>
                <a:srgbClr val="FF0000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2267585" y="4724400"/>
            <a:ext cx="5461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DIAGRAM_VIRTUALLY_FRAME" val="{&quot;height&quot;:475.003937007874,&quot;left&quot;:62.4,&quot;top&quot;:36.5,&quot;width&quot;:822.7}"/>
</p:tagLst>
</file>

<file path=ppt/tags/tag64.xml><?xml version="1.0" encoding="utf-8"?>
<p:tagLst xmlns:p="http://schemas.openxmlformats.org/presentationml/2006/main">
  <p:tag name="KSO_WM_DIAGRAM_VIRTUALLY_FRAME" val="{&quot;height&quot;:475.003937007874,&quot;left&quot;:62.4,&quot;top&quot;:36.5,&quot;width&quot;:822.7}"/>
</p:tagLst>
</file>

<file path=ppt/tags/tag65.xml><?xml version="1.0" encoding="utf-8"?>
<p:tagLst xmlns:p="http://schemas.openxmlformats.org/presentationml/2006/main">
  <p:tag name="KSO_WM_DIAGRAM_VIRTUALLY_FRAME" val="{&quot;height&quot;:475.003937007874,&quot;left&quot;:62.4,&quot;top&quot;:36.5,&quot;width&quot;:822.7}"/>
</p:tagLst>
</file>

<file path=ppt/tags/tag66.xml><?xml version="1.0" encoding="utf-8"?>
<p:tagLst xmlns:p="http://schemas.openxmlformats.org/presentationml/2006/main">
  <p:tag name="KSO_WM_DIAGRAM_VIRTUALLY_FRAME" val="{&quot;height&quot;:475.003937007874,&quot;left&quot;:62.4,&quot;top&quot;:36.5,&quot;width&quot;:822.7}"/>
</p:tagLst>
</file>

<file path=ppt/tags/tag6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DIAGRAM_VIRTUALLY_FRAME" val="{&quot;height&quot;:429.853937007874,&quot;left&quot;:58.55,&quot;top&quot;:41.3,&quot;width&quot;:849.25}"/>
</p:tagLst>
</file>

<file path=ppt/tags/tag69.xml><?xml version="1.0" encoding="utf-8"?>
<p:tagLst xmlns:p="http://schemas.openxmlformats.org/presentationml/2006/main">
  <p:tag name="KSO_WM_DIAGRAM_VIRTUALLY_FRAME" val="{&quot;height&quot;:429.853937007874,&quot;left&quot;:58.55,&quot;top&quot;:41.3,&quot;width&quot;:849.25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  <p:tag name="KSO_WM_DIAGRAM_VIRTUALLY_FRAME" val="{&quot;height&quot;:429.853937007874,&quot;left&quot;:58.55,&quot;top&quot;:41.3,&quot;width&quot;:849.25}"/>
</p:tagLst>
</file>

<file path=ppt/tags/tag71.xml><?xml version="1.0" encoding="utf-8"?>
<p:tagLst xmlns:p="http://schemas.openxmlformats.org/presentationml/2006/main">
  <p:tag name="KSO_WM_BEAUTIFY_FLAG" val=""/>
  <p:tag name="KSO_WM_DIAGRAM_VIRTUALLY_FRAME" val="{&quot;height&quot;:429.853937007874,&quot;left&quot;:58.55,&quot;top&quot;:41.3,&quot;width&quot;:849.25}"/>
</p:tagLst>
</file>

<file path=ppt/tags/tag72.xml><?xml version="1.0" encoding="utf-8"?>
<p:tagLst xmlns:p="http://schemas.openxmlformats.org/presentationml/2006/main">
  <p:tag name="KSO_WM_DIAGRAM_VIRTUALLY_FRAME" val="{&quot;height&quot;:429.853937007874,&quot;left&quot;:58.55,&quot;top&quot;:41.3,&quot;width&quot;:849.25}"/>
</p:tagLst>
</file>

<file path=ppt/tags/tag73.xml><?xml version="1.0" encoding="utf-8"?>
<p:tagLst xmlns:p="http://schemas.openxmlformats.org/presentationml/2006/main">
  <p:tag name="KSO_WM_BEAUTIFY_FLAG" val=""/>
  <p:tag name="KSO_WM_DIAGRAM_VIRTUALLY_FRAME" val="{&quot;height&quot;:429.853937007874,&quot;left&quot;:58.55,&quot;top&quot;:41.3,&quot;width&quot;:849.25}"/>
</p:tagLst>
</file>

<file path=ppt/tags/tag7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5.xml><?xml version="1.0" encoding="utf-8"?>
<p:tagLst xmlns:p="http://schemas.openxmlformats.org/presentationml/2006/main">
  <p:tag name="KSO_WM_DIAGRAM_VIRTUALLY_FRAME" val="{&quot;height&quot;:426.55393700787397,&quot;left&quot;:76,&quot;top&quot;:44.6,&quot;width&quot;:831.8}"/>
</p:tagLst>
</file>

<file path=ppt/tags/tag76.xml><?xml version="1.0" encoding="utf-8"?>
<p:tagLst xmlns:p="http://schemas.openxmlformats.org/presentationml/2006/main">
  <p:tag name="KSO_WM_BEAUTIFY_FLAG" val=""/>
  <p:tag name="KSO_WM_DIAGRAM_VIRTUALLY_FRAME" val="{&quot;height&quot;:426.55393700787397,&quot;left&quot;:76,&quot;top&quot;:44.6,&quot;width&quot;:831.8}"/>
</p:tagLst>
</file>

<file path=ppt/tags/tag77.xml><?xml version="1.0" encoding="utf-8"?>
<p:tagLst xmlns:p="http://schemas.openxmlformats.org/presentationml/2006/main">
  <p:tag name="KSO_WM_BEAUTIFY_FLAG" val=""/>
  <p:tag name="KSO_WM_DIAGRAM_VIRTUALLY_FRAME" val="{&quot;height&quot;:426.55393700787397,&quot;left&quot;:76,&quot;top&quot;:44.6,&quot;width&quot;:831.8}"/>
</p:tagLst>
</file>

<file path=ppt/tags/tag78.xml><?xml version="1.0" encoding="utf-8"?>
<p:tagLst xmlns:p="http://schemas.openxmlformats.org/presentationml/2006/main">
  <p:tag name="KSO_WM_BEAUTIFY_FLAG" val=""/>
  <p:tag name="KSO_WM_DIAGRAM_VIRTUALLY_FRAME" val="{&quot;height&quot;:426.55393700787397,&quot;left&quot;:76,&quot;top&quot;:44.6,&quot;width&quot;:831.8}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4.xml><?xml version="1.0" encoding="utf-8"?>
<p:tagLst xmlns:p="http://schemas.openxmlformats.org/presentationml/2006/main">
  <p:tag name="KSO_WPP_MARK_KEY" val="a9bba0ee-f9c1-4a4c-bd22-098fa31a0032"/>
  <p:tag name="COMMONDATA" val="eyJoZGlkIjoiYzk5NjlmYzliMDY0NTA0NDkzOTYwNGRlZmUyZTI5MTcifQ=="/>
  <p:tag name="commondata" val="eyJoZGlkIjoiMzIzOWNkMDJjZjRhZTkxODY2YWFkZDIxMTIyYjNmNWY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WPS 演示</Application>
  <PresentationFormat>宽屏</PresentationFormat>
  <Paragraphs>30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良师客服-小玲老师</cp:lastModifiedBy>
  <cp:revision>203</cp:revision>
  <dcterms:created xsi:type="dcterms:W3CDTF">2019-06-19T02:08:00Z</dcterms:created>
  <dcterms:modified xsi:type="dcterms:W3CDTF">2024-02-29T07:08:25Z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4B70D47AAF2D4B098EB5D3AAE746F849_13</vt:lpwstr>
  </property>
</Properties>
</file>